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0058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014" autoAdjust="0"/>
  </p:normalViewPr>
  <p:slideViewPr>
    <p:cSldViewPr snapToGrid="0">
      <p:cViewPr>
        <p:scale>
          <a:sx n="100" d="100"/>
          <a:sy n="100" d="100"/>
        </p:scale>
        <p:origin x="840" y="-156"/>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4797D-A2CA-4DCE-9692-ADC21894E7B6}" type="datetimeFigureOut">
              <a:rPr lang="en-US" smtClean="0"/>
              <a:t>5/8/2020</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DB436-B400-4FFC-BE34-F303DB33772A}" type="slidenum">
              <a:rPr lang="en-US" smtClean="0"/>
              <a:t>‹#›</a:t>
            </a:fld>
            <a:endParaRPr lang="en-US"/>
          </a:p>
        </p:txBody>
      </p:sp>
    </p:spTree>
    <p:extLst>
      <p:ext uri="{BB962C8B-B14F-4D97-AF65-F5344CB8AC3E}">
        <p14:creationId xmlns:p14="http://schemas.microsoft.com/office/powerpoint/2010/main" val="1107908182"/>
      </p:ext>
    </p:extLst>
  </p:cSld>
  <p:clrMap bg1="lt1" tx1="dk1" bg2="lt2" tx2="dk2" accent1="accent1" accent2="accent2" accent3="accent3" accent4="accent4" accent5="accent5" accent6="accent6" hlink="hlink" folHlink="folHlink"/>
  <p:notesStyle>
    <a:lvl1pPr marL="0" algn="l" defTabSz="855852" rtl="0" eaLnBrk="1" latinLnBrk="0" hangingPunct="1">
      <a:defRPr sz="1123" kern="1200">
        <a:solidFill>
          <a:schemeClr val="tx1"/>
        </a:solidFill>
        <a:latin typeface="+mn-lt"/>
        <a:ea typeface="+mn-ea"/>
        <a:cs typeface="+mn-cs"/>
      </a:defRPr>
    </a:lvl1pPr>
    <a:lvl2pPr marL="427926" algn="l" defTabSz="855852" rtl="0" eaLnBrk="1" latinLnBrk="0" hangingPunct="1">
      <a:defRPr sz="1123" kern="1200">
        <a:solidFill>
          <a:schemeClr val="tx1"/>
        </a:solidFill>
        <a:latin typeface="+mn-lt"/>
        <a:ea typeface="+mn-ea"/>
        <a:cs typeface="+mn-cs"/>
      </a:defRPr>
    </a:lvl2pPr>
    <a:lvl3pPr marL="855852" algn="l" defTabSz="855852" rtl="0" eaLnBrk="1" latinLnBrk="0" hangingPunct="1">
      <a:defRPr sz="1123" kern="1200">
        <a:solidFill>
          <a:schemeClr val="tx1"/>
        </a:solidFill>
        <a:latin typeface="+mn-lt"/>
        <a:ea typeface="+mn-ea"/>
        <a:cs typeface="+mn-cs"/>
      </a:defRPr>
    </a:lvl3pPr>
    <a:lvl4pPr marL="1283778" algn="l" defTabSz="855852" rtl="0" eaLnBrk="1" latinLnBrk="0" hangingPunct="1">
      <a:defRPr sz="1123" kern="1200">
        <a:solidFill>
          <a:schemeClr val="tx1"/>
        </a:solidFill>
        <a:latin typeface="+mn-lt"/>
        <a:ea typeface="+mn-ea"/>
        <a:cs typeface="+mn-cs"/>
      </a:defRPr>
    </a:lvl4pPr>
    <a:lvl5pPr marL="1711704" algn="l" defTabSz="855852" rtl="0" eaLnBrk="1" latinLnBrk="0" hangingPunct="1">
      <a:defRPr sz="1123" kern="1200">
        <a:solidFill>
          <a:schemeClr val="tx1"/>
        </a:solidFill>
        <a:latin typeface="+mn-lt"/>
        <a:ea typeface="+mn-ea"/>
        <a:cs typeface="+mn-cs"/>
      </a:defRPr>
    </a:lvl5pPr>
    <a:lvl6pPr marL="2139630" algn="l" defTabSz="855852" rtl="0" eaLnBrk="1" latinLnBrk="0" hangingPunct="1">
      <a:defRPr sz="1123" kern="1200">
        <a:solidFill>
          <a:schemeClr val="tx1"/>
        </a:solidFill>
        <a:latin typeface="+mn-lt"/>
        <a:ea typeface="+mn-ea"/>
        <a:cs typeface="+mn-cs"/>
      </a:defRPr>
    </a:lvl6pPr>
    <a:lvl7pPr marL="2567556" algn="l" defTabSz="855852" rtl="0" eaLnBrk="1" latinLnBrk="0" hangingPunct="1">
      <a:defRPr sz="1123" kern="1200">
        <a:solidFill>
          <a:schemeClr val="tx1"/>
        </a:solidFill>
        <a:latin typeface="+mn-lt"/>
        <a:ea typeface="+mn-ea"/>
        <a:cs typeface="+mn-cs"/>
      </a:defRPr>
    </a:lvl7pPr>
    <a:lvl8pPr marL="2995482" algn="l" defTabSz="855852" rtl="0" eaLnBrk="1" latinLnBrk="0" hangingPunct="1">
      <a:defRPr sz="1123" kern="1200">
        <a:solidFill>
          <a:schemeClr val="tx1"/>
        </a:solidFill>
        <a:latin typeface="+mn-lt"/>
        <a:ea typeface="+mn-ea"/>
        <a:cs typeface="+mn-cs"/>
      </a:defRPr>
    </a:lvl8pPr>
    <a:lvl9pPr marL="3423408" algn="l" defTabSz="855852" rtl="0" eaLnBrk="1" latinLnBrk="0" hangingPunct="1">
      <a:defRPr sz="11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DB436-B400-4FFC-BE34-F303DB33772A}" type="slidenum">
              <a:rPr lang="en-US" smtClean="0"/>
              <a:t>1</a:t>
            </a:fld>
            <a:endParaRPr lang="en-US"/>
          </a:p>
        </p:txBody>
      </p:sp>
    </p:spTree>
    <p:extLst>
      <p:ext uri="{BB962C8B-B14F-4D97-AF65-F5344CB8AC3E}">
        <p14:creationId xmlns:p14="http://schemas.microsoft.com/office/powerpoint/2010/main" val="415202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C0012F-2664-4B44-9ADB-3A314B1672A9}"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51800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0012F-2664-4B44-9ADB-3A314B1672A9}"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41507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0012F-2664-4B44-9ADB-3A314B1672A9}"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49745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0012F-2664-4B44-9ADB-3A314B1672A9}"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398920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0012F-2664-4B44-9ADB-3A314B1672A9}"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4123155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C0012F-2664-4B44-9ADB-3A314B1672A9}"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60412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0012F-2664-4B44-9ADB-3A314B1672A9}"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315509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C0012F-2664-4B44-9ADB-3A314B1672A9}"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162765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0012F-2664-4B44-9ADB-3A314B1672A9}" type="datetimeFigureOut">
              <a:rPr lang="en-US" smtClean="0"/>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229700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5DC0012F-2664-4B44-9ADB-3A314B1672A9}"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4035446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5DC0012F-2664-4B44-9ADB-3A314B1672A9}"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AB69EE-92AE-4167-B1D3-C2C9AD5BEC05}" type="slidenum">
              <a:rPr lang="en-US" smtClean="0"/>
              <a:t>‹#›</a:t>
            </a:fld>
            <a:endParaRPr lang="en-US"/>
          </a:p>
        </p:txBody>
      </p:sp>
    </p:spTree>
    <p:extLst>
      <p:ext uri="{BB962C8B-B14F-4D97-AF65-F5344CB8AC3E}">
        <p14:creationId xmlns:p14="http://schemas.microsoft.com/office/powerpoint/2010/main" val="1206537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5DC0012F-2664-4B44-9ADB-3A314B1672A9}" type="datetimeFigureOut">
              <a:rPr lang="en-US" smtClean="0"/>
              <a:t>5/8/2020</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68AB69EE-92AE-4167-B1D3-C2C9AD5BEC05}" type="slidenum">
              <a:rPr lang="en-US" smtClean="0"/>
              <a:t>‹#›</a:t>
            </a:fld>
            <a:endParaRPr lang="en-US"/>
          </a:p>
        </p:txBody>
      </p:sp>
    </p:spTree>
    <p:extLst>
      <p:ext uri="{BB962C8B-B14F-4D97-AF65-F5344CB8AC3E}">
        <p14:creationId xmlns:p14="http://schemas.microsoft.com/office/powerpoint/2010/main" val="11590216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fif"/><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F50B6-92E1-4AD3-B050-D569429C0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22961" cy="561704"/>
          </a:xfrm>
          <a:prstGeom prst="rect">
            <a:avLst/>
          </a:prstGeom>
        </p:spPr>
      </p:pic>
      <p:sp>
        <p:nvSpPr>
          <p:cNvPr id="30" name="TextBox 29">
            <a:extLst>
              <a:ext uri="{FF2B5EF4-FFF2-40B4-BE49-F238E27FC236}">
                <a16:creationId xmlns:a16="http://schemas.microsoft.com/office/drawing/2014/main" id="{5328FAC7-2AFE-44AE-9C5D-6A2C5C883859}"/>
              </a:ext>
            </a:extLst>
          </p:cNvPr>
          <p:cNvSpPr txBox="1"/>
          <p:nvPr/>
        </p:nvSpPr>
        <p:spPr>
          <a:xfrm>
            <a:off x="1322963" y="0"/>
            <a:ext cx="8735437" cy="375744"/>
          </a:xfrm>
          <a:prstGeom prst="rect">
            <a:avLst/>
          </a:prstGeom>
          <a:noFill/>
        </p:spPr>
        <p:txBody>
          <a:bodyPr wrap="square" rtlCol="0">
            <a:spAutoFit/>
          </a:bodyPr>
          <a:lstStyle/>
          <a:p>
            <a:pPr marL="0" marR="0" algn="ctr">
              <a:lnSpc>
                <a:spcPts val="2400"/>
              </a:lnSpc>
              <a:spcBef>
                <a:spcPts val="0"/>
              </a:spcBef>
              <a:spcAft>
                <a:spcPts val="600"/>
              </a:spcAft>
              <a:tabLst>
                <a:tab pos="3200400" algn="l"/>
              </a:tabLst>
            </a:pPr>
            <a:r>
              <a:rPr lang="en-US" sz="1800" b="1" spc="-100" dirty="0">
                <a:effectLst/>
                <a:latin typeface="Helvetica" panose="020B0604020202020204" pitchFamily="34" charset="0"/>
                <a:ea typeface="Times" panose="02020603050405020304" pitchFamily="18" charset="0"/>
                <a:cs typeface="Times New Roman" panose="02020603050405020304" pitchFamily="18" charset="0"/>
              </a:rPr>
              <a:t>Restaurant Prediction System using R analysis</a:t>
            </a:r>
          </a:p>
        </p:txBody>
      </p:sp>
      <p:sp>
        <p:nvSpPr>
          <p:cNvPr id="36" name="TextBox 35">
            <a:extLst>
              <a:ext uri="{FF2B5EF4-FFF2-40B4-BE49-F238E27FC236}">
                <a16:creationId xmlns:a16="http://schemas.microsoft.com/office/drawing/2014/main" id="{EA0458D1-BDE4-4EEF-91AB-7D103A6E1EFD}"/>
              </a:ext>
            </a:extLst>
          </p:cNvPr>
          <p:cNvSpPr txBox="1"/>
          <p:nvPr/>
        </p:nvSpPr>
        <p:spPr>
          <a:xfrm>
            <a:off x="-1" y="561704"/>
            <a:ext cx="3328414" cy="274320"/>
          </a:xfrm>
          <a:prstGeom prst="rect">
            <a:avLst/>
          </a:prstGeom>
          <a:solidFill>
            <a:srgbClr val="00B0F0"/>
          </a:solidFill>
        </p:spPr>
        <p:txBody>
          <a:bodyPr wrap="square" rtlCol="0" anchor="ctr">
            <a:spAutoFit/>
          </a:bodyPr>
          <a:lstStyle/>
          <a:p>
            <a:pPr algn="ctr"/>
            <a:r>
              <a:rPr lang="en-US" dirty="0"/>
              <a:t>Abstract</a:t>
            </a:r>
          </a:p>
        </p:txBody>
      </p:sp>
      <p:sp>
        <p:nvSpPr>
          <p:cNvPr id="37" name="TextBox 36">
            <a:extLst>
              <a:ext uri="{FF2B5EF4-FFF2-40B4-BE49-F238E27FC236}">
                <a16:creationId xmlns:a16="http://schemas.microsoft.com/office/drawing/2014/main" id="{06CFCEA4-1FF0-424F-A3C2-18FD6A9BE3EC}"/>
              </a:ext>
            </a:extLst>
          </p:cNvPr>
          <p:cNvSpPr txBox="1"/>
          <p:nvPr/>
        </p:nvSpPr>
        <p:spPr>
          <a:xfrm>
            <a:off x="-18292" y="854312"/>
            <a:ext cx="3401576" cy="7025000"/>
          </a:xfrm>
          <a:prstGeom prst="rect">
            <a:avLst/>
          </a:prstGeom>
          <a:noFill/>
        </p:spPr>
        <p:txBody>
          <a:bodyPr wrap="square" rtlCol="0">
            <a:spAutoFit/>
          </a:bodyPr>
          <a:lstStyle/>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The goal of this project is to analyze and provide prediction results to an India based client who wants to invest in the food and beverage industry. Investing in a restaurant is a successful business as it provides maximum profits. Our client wants to open a restaurant in Bangalore city, and we will help him by providing analysis of different restaurants in Bangalore which are located at different locations by using R analysis. During R analysis, we have performed data manipulation, sentiment analysis, word cloud and network analysis to provide basic graphs and proper visualization of graphs. We have also provided an interactive dashboard to enhance the graphs provided to the client. With the help of this visualization, we will help our client to set up his restaurant in a location which will provide maximum profits.</a:t>
            </a: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latin typeface="Verdana" panose="020B0604030504040204" pitchFamily="34" charset="0"/>
                <a:ea typeface="Times New Roman" panose="02020603050405020304" pitchFamily="18" charset="0"/>
                <a:cs typeface="Times New Roman" panose="02020603050405020304" pitchFamily="18" charset="0"/>
              </a:rPr>
              <a:t>The above bar graph shows the top 10 restaurant in Bangalore based on order count. This will help our client to understand the competition in the market. </a:t>
            </a: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latin typeface="Verdana" panose="020B0604030504040204" pitchFamily="34" charset="0"/>
                <a:ea typeface="Times New Roman" panose="02020603050405020304" pitchFamily="18" charset="0"/>
                <a:cs typeface="Times New Roman" panose="02020603050405020304" pitchFamily="18" charset="0"/>
              </a:rPr>
              <a:t>The above bar graph shows the top 10 locations in Bangalore. This plot could recommend our client to select a specific location, depending on the competition and the area in which our restaurant could acquire maximum profit and have more customers.</a:t>
            </a:r>
          </a:p>
        </p:txBody>
      </p:sp>
      <p:pic>
        <p:nvPicPr>
          <p:cNvPr id="39" name="Google Shape;104;p20">
            <a:extLst>
              <a:ext uri="{FF2B5EF4-FFF2-40B4-BE49-F238E27FC236}">
                <a16:creationId xmlns:a16="http://schemas.microsoft.com/office/drawing/2014/main" id="{67684A8E-5549-4641-B68A-D2C5CFEC8034}"/>
              </a:ext>
            </a:extLst>
          </p:cNvPr>
          <p:cNvPicPr/>
          <p:nvPr/>
        </p:nvPicPr>
        <p:blipFill>
          <a:blip r:embed="rId4">
            <a:alphaModFix/>
          </a:blip>
          <a:stretch>
            <a:fillRect/>
          </a:stretch>
        </p:blipFill>
        <p:spPr>
          <a:xfrm>
            <a:off x="540182" y="3266760"/>
            <a:ext cx="2229757" cy="1564422"/>
          </a:xfrm>
          <a:prstGeom prst="rect">
            <a:avLst/>
          </a:prstGeom>
          <a:noFill/>
          <a:ln>
            <a:noFill/>
          </a:ln>
        </p:spPr>
      </p:pic>
      <p:sp>
        <p:nvSpPr>
          <p:cNvPr id="40" name="TextBox 39">
            <a:extLst>
              <a:ext uri="{FF2B5EF4-FFF2-40B4-BE49-F238E27FC236}">
                <a16:creationId xmlns:a16="http://schemas.microsoft.com/office/drawing/2014/main" id="{1E477405-E3AB-4870-8FD5-2B53C10FF880}"/>
              </a:ext>
            </a:extLst>
          </p:cNvPr>
          <p:cNvSpPr txBox="1"/>
          <p:nvPr/>
        </p:nvSpPr>
        <p:spPr>
          <a:xfrm>
            <a:off x="3346703" y="561704"/>
            <a:ext cx="3328413" cy="7286610"/>
          </a:xfrm>
          <a:prstGeom prst="rect">
            <a:avLst/>
          </a:prstGeom>
          <a:noFill/>
        </p:spPr>
        <p:txBody>
          <a:bodyPr wrap="square" rtlCol="0">
            <a:spAutoFit/>
          </a:bodyPr>
          <a:lstStyle/>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latin typeface="Verdana" panose="020B0604030504040204" pitchFamily="34" charset="0"/>
                <a:ea typeface="Times New Roman" panose="02020603050405020304" pitchFamily="18" charset="0"/>
                <a:cs typeface="Times New Roman" panose="02020603050405020304" pitchFamily="18" charset="0"/>
              </a:rPr>
              <a:t>The fi</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rst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wordcloud</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 depicts liked dishes from the top 10 best restaurants while the second one depicts the individual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wordcloud</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 for top 10 restaurants. As seen from the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wordclouds</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 chicken, chocolate, burger, pizza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etc</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 are the most like dishes.</a:t>
            </a:r>
            <a:r>
              <a:rPr lang="en-US" sz="850" kern="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Based on this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wordcloud</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 plot, we can recommend our client to put these dishes on the restaurant’s menu list.</a:t>
            </a: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Sentiment analysis is acquired from the customer reviews for the top 10 restaurants. Using this sentiment analysis, we can successfully quantify the sentiments of each customer. This can help our client decide which type of restaurant should they pursue and which kind of restaurant is likely to be successful</a:t>
            </a: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We have made use of the Gephi software to plot network analysis. To plot the network analysis, we have made use of the column reviews to see the cluster of words coming together. By implementing this, we can understand that there are 3 main hot topics between people which are Food, Place and Good.</a:t>
            </a:r>
          </a:p>
        </p:txBody>
      </p:sp>
      <p:pic>
        <p:nvPicPr>
          <p:cNvPr id="41" name="Google Shape;112;p21">
            <a:extLst>
              <a:ext uri="{FF2B5EF4-FFF2-40B4-BE49-F238E27FC236}">
                <a16:creationId xmlns:a16="http://schemas.microsoft.com/office/drawing/2014/main" id="{3466E16F-9671-4F53-8D49-34334E9FEE6F}"/>
              </a:ext>
            </a:extLst>
          </p:cNvPr>
          <p:cNvPicPr/>
          <p:nvPr/>
        </p:nvPicPr>
        <p:blipFill>
          <a:blip r:embed="rId5">
            <a:alphaModFix/>
          </a:blip>
          <a:stretch>
            <a:fillRect/>
          </a:stretch>
        </p:blipFill>
        <p:spPr>
          <a:xfrm>
            <a:off x="564261" y="5404888"/>
            <a:ext cx="2236470" cy="1605763"/>
          </a:xfrm>
          <a:prstGeom prst="rect">
            <a:avLst/>
          </a:prstGeom>
          <a:noFill/>
          <a:ln>
            <a:noFill/>
          </a:ln>
        </p:spPr>
      </p:pic>
      <p:sp>
        <p:nvSpPr>
          <p:cNvPr id="47" name="TextBox 46">
            <a:extLst>
              <a:ext uri="{FF2B5EF4-FFF2-40B4-BE49-F238E27FC236}">
                <a16:creationId xmlns:a16="http://schemas.microsoft.com/office/drawing/2014/main" id="{9A2026FE-B66D-4458-931B-17B3D3BC8732}"/>
              </a:ext>
            </a:extLst>
          </p:cNvPr>
          <p:cNvSpPr txBox="1"/>
          <p:nvPr/>
        </p:nvSpPr>
        <p:spPr>
          <a:xfrm>
            <a:off x="-9146" y="2992440"/>
            <a:ext cx="3328414" cy="274320"/>
          </a:xfrm>
          <a:prstGeom prst="rect">
            <a:avLst/>
          </a:prstGeom>
          <a:solidFill>
            <a:srgbClr val="00B0F0"/>
          </a:solidFill>
        </p:spPr>
        <p:txBody>
          <a:bodyPr wrap="square" rtlCol="0" anchor="ctr">
            <a:spAutoFit/>
          </a:bodyPr>
          <a:lstStyle/>
          <a:p>
            <a:pPr algn="ctr"/>
            <a:r>
              <a:rPr lang="en-US" dirty="0"/>
              <a:t>Analysis</a:t>
            </a:r>
          </a:p>
        </p:txBody>
      </p:sp>
      <p:pic>
        <p:nvPicPr>
          <p:cNvPr id="49" name="Picture 48">
            <a:extLst>
              <a:ext uri="{FF2B5EF4-FFF2-40B4-BE49-F238E27FC236}">
                <a16:creationId xmlns:a16="http://schemas.microsoft.com/office/drawing/2014/main" id="{0AE13417-02A2-4780-90E1-9E3739EAE60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642810" y="561705"/>
            <a:ext cx="2736197" cy="1470296"/>
          </a:xfrm>
          <a:prstGeom prst="rect">
            <a:avLst/>
          </a:prstGeom>
          <a:noFill/>
          <a:ln>
            <a:noFill/>
          </a:ln>
        </p:spPr>
      </p:pic>
      <p:pic>
        <p:nvPicPr>
          <p:cNvPr id="52" name="Google Shape;136;p24">
            <a:extLst>
              <a:ext uri="{FF2B5EF4-FFF2-40B4-BE49-F238E27FC236}">
                <a16:creationId xmlns:a16="http://schemas.microsoft.com/office/drawing/2014/main" id="{A999777A-9D48-4F6D-B5EC-92B5830020DC}"/>
              </a:ext>
            </a:extLst>
          </p:cNvPr>
          <p:cNvPicPr/>
          <p:nvPr/>
        </p:nvPicPr>
        <p:blipFill>
          <a:blip r:embed="rId7">
            <a:alphaModFix/>
          </a:blip>
          <a:stretch>
            <a:fillRect/>
          </a:stretch>
        </p:blipFill>
        <p:spPr>
          <a:xfrm>
            <a:off x="3612716" y="2992440"/>
            <a:ext cx="2736196" cy="1316540"/>
          </a:xfrm>
          <a:prstGeom prst="rect">
            <a:avLst/>
          </a:prstGeom>
          <a:noFill/>
          <a:ln>
            <a:noFill/>
          </a:ln>
        </p:spPr>
      </p:pic>
      <p:pic>
        <p:nvPicPr>
          <p:cNvPr id="53" name="Google Shape;151;p26">
            <a:extLst>
              <a:ext uri="{FF2B5EF4-FFF2-40B4-BE49-F238E27FC236}">
                <a16:creationId xmlns:a16="http://schemas.microsoft.com/office/drawing/2014/main" id="{CAAB792D-2AAD-4633-B3D2-652AE5785F6F}"/>
              </a:ext>
            </a:extLst>
          </p:cNvPr>
          <p:cNvPicPr/>
          <p:nvPr/>
        </p:nvPicPr>
        <p:blipFill>
          <a:blip r:embed="rId8">
            <a:alphaModFix/>
          </a:blip>
          <a:stretch>
            <a:fillRect/>
          </a:stretch>
        </p:blipFill>
        <p:spPr>
          <a:xfrm>
            <a:off x="3642810" y="5215474"/>
            <a:ext cx="2706102" cy="1726346"/>
          </a:xfrm>
          <a:prstGeom prst="rect">
            <a:avLst/>
          </a:prstGeom>
          <a:noFill/>
          <a:ln>
            <a:noFill/>
          </a:ln>
        </p:spPr>
      </p:pic>
      <p:sp>
        <p:nvSpPr>
          <p:cNvPr id="54" name="TextBox 53">
            <a:extLst>
              <a:ext uri="{FF2B5EF4-FFF2-40B4-BE49-F238E27FC236}">
                <a16:creationId xmlns:a16="http://schemas.microsoft.com/office/drawing/2014/main" id="{0390BF43-B93B-4B3A-8F03-6C778026F5E7}"/>
              </a:ext>
            </a:extLst>
          </p:cNvPr>
          <p:cNvSpPr txBox="1"/>
          <p:nvPr/>
        </p:nvSpPr>
        <p:spPr>
          <a:xfrm>
            <a:off x="6731507" y="561704"/>
            <a:ext cx="3346704" cy="7417415"/>
          </a:xfrm>
          <a:prstGeom prst="rect">
            <a:avLst/>
          </a:prstGeom>
          <a:noFill/>
        </p:spPr>
        <p:txBody>
          <a:bodyPr wrap="square" rtlCol="0">
            <a:spAutoFit/>
          </a:bodyPr>
          <a:lstStyle/>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The figure above depicts geographical locations of the top 10 restaurants. To plot these locations, we have made use of the Google Application Programming Interfere (API) which helped us to extract the latitude and longitude from the addresses of the top 10 restaurants.</a:t>
            </a: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With the help of machine learning algorithms, we have predicted the location as our target variable with respect to the rest of the columns have used various Python libraries such as </a:t>
            </a:r>
            <a:r>
              <a:rPr lang="en-US" sz="850" kern="900" dirty="0" err="1">
                <a:effectLst/>
                <a:latin typeface="Verdana" panose="020B0604030504040204" pitchFamily="34" charset="0"/>
                <a:ea typeface="Times New Roman" panose="02020603050405020304" pitchFamily="18" charset="0"/>
                <a:cs typeface="Times New Roman" panose="02020603050405020304" pitchFamily="18" charset="0"/>
              </a:rPr>
              <a:t>sklearn</a:t>
            </a:r>
            <a:r>
              <a:rPr lang="en-US" sz="850" kern="900" dirty="0">
                <a:latin typeface="Verdana" panose="020B0604030504040204" pitchFamily="34" charset="0"/>
                <a:ea typeface="Times New Roman" panose="02020603050405020304" pitchFamily="18" charset="0"/>
                <a:cs typeface="Times New Roman" panose="02020603050405020304" pitchFamily="18" charset="0"/>
              </a:rPr>
              <a:t> </a:t>
            </a:r>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and matplotlib to plot our findings. To perform machine learning we have used two data sets which is textual data and numeric data. After Implementing Machine Learning we see that the best accuracy was given by Random Forest</a:t>
            </a: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effectLst/>
              <a:latin typeface="Verdana" panose="020B0604030504040204" pitchFamily="34" charset="0"/>
              <a:ea typeface="Times New Roman" panose="02020603050405020304" pitchFamily="18" charset="0"/>
              <a:cs typeface="Times New Roman" panose="02020603050405020304" pitchFamily="18" charset="0"/>
            </a:endParaRPr>
          </a:p>
          <a:p>
            <a:pPr algn="just"/>
            <a:endParaRPr lang="en-US" sz="850" kern="900" dirty="0">
              <a:latin typeface="Verdana" panose="020B0604030504040204" pitchFamily="34" charset="0"/>
              <a:ea typeface="Times New Roman" panose="02020603050405020304" pitchFamily="18" charset="0"/>
              <a:cs typeface="Times New Roman" panose="02020603050405020304" pitchFamily="18" charset="0"/>
            </a:endParaRPr>
          </a:p>
          <a:p>
            <a:pPr algn="just"/>
            <a:r>
              <a:rPr lang="en-US" sz="850" kern="900" dirty="0">
                <a:effectLst/>
                <a:latin typeface="Verdana" panose="020B0604030504040204" pitchFamily="34" charset="0"/>
                <a:ea typeface="Times New Roman" panose="02020603050405020304" pitchFamily="18" charset="0"/>
                <a:cs typeface="Times New Roman" panose="02020603050405020304" pitchFamily="18" charset="0"/>
              </a:rPr>
              <a:t>From the above visualizations we can infer the top 10 best locations, type of restaurant, which dishes, and cuisines should an investor select while setting up the restaurants. With the help of visualization, we have seen the top 10 restaurants in Bangalore area had a closer look at their cuisines and for capturing the attention of people/customers investor should include some of the dished which are liked the most by these top restaurants. If we consider our analysis we can help set up a restaurant based on the amount to invest and which location to invest in.</a:t>
            </a:r>
          </a:p>
        </p:txBody>
      </p:sp>
      <p:pic>
        <p:nvPicPr>
          <p:cNvPr id="55" name="Google Shape;167;p28">
            <a:extLst>
              <a:ext uri="{FF2B5EF4-FFF2-40B4-BE49-F238E27FC236}">
                <a16:creationId xmlns:a16="http://schemas.microsoft.com/office/drawing/2014/main" id="{28BE247E-61DA-4DC9-9564-47F09AAC7225}"/>
              </a:ext>
            </a:extLst>
          </p:cNvPr>
          <p:cNvPicPr/>
          <p:nvPr/>
        </p:nvPicPr>
        <p:blipFill>
          <a:blip r:embed="rId9">
            <a:alphaModFix/>
          </a:blip>
          <a:stretch>
            <a:fillRect/>
          </a:stretch>
        </p:blipFill>
        <p:spPr>
          <a:xfrm>
            <a:off x="7212646" y="566267"/>
            <a:ext cx="2384425" cy="1680222"/>
          </a:xfrm>
          <a:prstGeom prst="rect">
            <a:avLst/>
          </a:prstGeom>
          <a:noFill/>
          <a:ln>
            <a:noFill/>
          </a:ln>
        </p:spPr>
      </p:pic>
      <p:sp>
        <p:nvSpPr>
          <p:cNvPr id="3" name="TextBox 2">
            <a:extLst>
              <a:ext uri="{FF2B5EF4-FFF2-40B4-BE49-F238E27FC236}">
                <a16:creationId xmlns:a16="http://schemas.microsoft.com/office/drawing/2014/main" id="{CDA69D36-D7AD-4226-9F53-CB1805A591AF}"/>
              </a:ext>
            </a:extLst>
          </p:cNvPr>
          <p:cNvSpPr txBox="1"/>
          <p:nvPr/>
        </p:nvSpPr>
        <p:spPr>
          <a:xfrm>
            <a:off x="6729986" y="6019141"/>
            <a:ext cx="3328414" cy="274320"/>
          </a:xfrm>
          <a:prstGeom prst="rect">
            <a:avLst/>
          </a:prstGeom>
          <a:solidFill>
            <a:srgbClr val="00B0F0"/>
          </a:solidFill>
        </p:spPr>
        <p:txBody>
          <a:bodyPr wrap="square" rtlCol="0" anchor="ctr">
            <a:spAutoFit/>
          </a:bodyPr>
          <a:lstStyle/>
          <a:p>
            <a:pPr algn="ctr"/>
            <a:r>
              <a:rPr lang="en-US" dirty="0"/>
              <a:t>Conclusion</a:t>
            </a:r>
          </a:p>
        </p:txBody>
      </p:sp>
      <p:pic>
        <p:nvPicPr>
          <p:cNvPr id="8" name="Picture 7">
            <a:extLst>
              <a:ext uri="{FF2B5EF4-FFF2-40B4-BE49-F238E27FC236}">
                <a16:creationId xmlns:a16="http://schemas.microsoft.com/office/drawing/2014/main" id="{EB7A5D77-9520-48CD-970F-9AE34D802B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7598" y="3046089"/>
            <a:ext cx="2773189" cy="1680222"/>
          </a:xfrm>
          <a:prstGeom prst="rect">
            <a:avLst/>
          </a:prstGeom>
        </p:spPr>
      </p:pic>
    </p:spTree>
    <p:extLst>
      <p:ext uri="{BB962C8B-B14F-4D97-AF65-F5344CB8AC3E}">
        <p14:creationId xmlns:p14="http://schemas.microsoft.com/office/powerpoint/2010/main" val="3736604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1248</TotalTime>
  <Words>635</Words>
  <Application>Microsoft Office PowerPoint</Application>
  <PresentationFormat>Custom</PresentationFormat>
  <Paragraphs>111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vt:lpstr>
      <vt:lpstr>Verdana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Prediction System using R analysis  </dc:title>
  <dc:creator>niraj chauhan</dc:creator>
  <cp:lastModifiedBy>niraj chauhan</cp:lastModifiedBy>
  <cp:revision>6</cp:revision>
  <dcterms:created xsi:type="dcterms:W3CDTF">2020-05-07T03:37:56Z</dcterms:created>
  <dcterms:modified xsi:type="dcterms:W3CDTF">2020-05-08T19:34:38Z</dcterms:modified>
</cp:coreProperties>
</file>